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Roboto"/>
      <p:regular r:id="rId46"/>
      <p:bold r:id="rId47"/>
      <p:italic r:id="rId48"/>
      <p:boldItalic r:id="rId49"/>
    </p:embeddedFont>
    <p:embeddedFont>
      <p:font typeface="Open Sans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oboto-regular.fntdata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-italic.fntdata"/><Relationship Id="rId47" Type="http://schemas.openxmlformats.org/officeDocument/2006/relationships/font" Target="fonts/Roboto-bold.fntdata"/><Relationship Id="rId49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OpenSans-bold.fntdata"/><Relationship Id="rId50" Type="http://schemas.openxmlformats.org/officeDocument/2006/relationships/font" Target="fonts/OpenSans-regular.fntdata"/><Relationship Id="rId53" Type="http://schemas.openxmlformats.org/officeDocument/2006/relationships/font" Target="fonts/OpenSans-boldItalic.fntdata"/><Relationship Id="rId52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ffde3db2cc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ffde3db2cc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ffde3db2cc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ffde3db2cc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fde3db2cc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ffde3db2cc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ffde3db2cc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ffde3db2cc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ffde3db2cc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ffde3db2cc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ffde3db2cc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ffde3db2cc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fde3db2cc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ffde3db2cc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ffde3db2cc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ffde3db2cc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ffde3db2cc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ffde3db2cc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ffde3db2cc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ffde3db2cc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ffde3db2c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ffde3db2c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ffde3db2cc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ffde3db2cc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ffde3db2cc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ffde3db2cc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ffde3db2cc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ffde3db2cc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ffde3db2cc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ffde3db2cc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ffde3db2cc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ffde3db2cc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ffde3db2cc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ffde3db2cc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ffde3db2cc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ffde3db2cc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ffde3db2cc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ffde3db2cc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ffde3db2cc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ffde3db2cc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ffde3db2cc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ffde3db2cc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ffde3db2cc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ffde3db2cc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ffde3db2cc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ffde3db2cc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ffde3db2cc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ffde3db2cc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ffde3db2cc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ffde3db2cc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ffde3db2cc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ffde3db2cc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ffde3db2cc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ffde3db2cc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ffde3db2cc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ffde3db2cc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ffde3db2c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ffde3db2c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ffde3db2c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ffde3db2c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ffde3db2c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ffde3db2c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ffde3db2cc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ffde3db2cc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ffde3db2cc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ffde3db2cc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ffde3db2cc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ffde3db2cc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ffde3db2cc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ffde3db2cc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fde3db2cc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ffde3db2cc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ffde3db2cc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ffde3db2cc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fde3db2cc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ffde3db2cc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ffde3db2cc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ffde3db2cc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5C"/>
              </a:buClr>
              <a:buSzPts val="2400"/>
              <a:buFont typeface="Open Sans"/>
              <a:buNone/>
              <a:defRPr sz="2400">
                <a:solidFill>
                  <a:srgbClr val="E4005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38376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None/>
              <a:defRPr sz="21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5C"/>
              </a:buClr>
              <a:buSzPts val="1800"/>
              <a:buFont typeface="Open Sans"/>
              <a:buNone/>
              <a:defRPr>
                <a:solidFill>
                  <a:srgbClr val="E4005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51E2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Char char="●"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</a:t>
            </a:r>
            <a:r>
              <a:rPr i="1" lang="en">
                <a:highlight>
                  <a:srgbClr val="E4005C"/>
                </a:highlight>
              </a:rPr>
              <a:t>VALUE</a:t>
            </a:r>
            <a:r>
              <a:rPr lang="en"/>
              <a:t>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Strategies for High-Earning, Happy Engineering Teams</a:t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311700" y="3619225"/>
            <a:ext cx="6127800" cy="1273500"/>
            <a:chOff x="311700" y="3619225"/>
            <a:chExt cx="6127800" cy="1273500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1296000" y="3840325"/>
              <a:ext cx="51435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005AE1"/>
                  </a:solidFill>
                  <a:latin typeface="Roboto"/>
                  <a:ea typeface="Roboto"/>
                  <a:cs typeface="Roboto"/>
                  <a:sym typeface="Roboto"/>
                </a:rPr>
                <a:t>Denis Čahuk</a:t>
              </a:r>
              <a:endParaRPr b="1" sz="2400">
                <a:solidFill>
                  <a:srgbClr val="005AE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1800">
                  <a:solidFill>
                    <a:srgbClr val="E4005C"/>
                  </a:solidFill>
                  <a:latin typeface="Roboto"/>
                  <a:ea typeface="Roboto"/>
                  <a:cs typeface="Roboto"/>
                  <a:sym typeface="Roboto"/>
                </a:rPr>
                <a:t>Engineering Leadership Coach</a:t>
              </a:r>
              <a:endParaRPr b="1" i="1" sz="1800">
                <a:solidFill>
                  <a:srgbClr val="E4005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7" name="Google Shape;57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3619225"/>
              <a:ext cx="984300" cy="1273500"/>
            </a:xfrm>
            <a:prstGeom prst="ellipse">
              <a:avLst/>
            </a:prstGeom>
            <a:noFill/>
            <a:ln>
              <a:noFill/>
            </a:ln>
          </p:spPr>
        </p:pic>
      </p:grp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6987" y="3261124"/>
            <a:ext cx="3595324" cy="163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07125"/>
            <a:ext cx="8839200" cy="3929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Passion is an </a:t>
            </a:r>
            <a:r>
              <a:rPr i="1" lang="en">
                <a:highlight>
                  <a:srgbClr val="E4005C"/>
                </a:highlight>
              </a:rPr>
              <a:t>Output</a:t>
            </a:r>
            <a:r>
              <a:rPr lang="en"/>
              <a:t>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an </a:t>
            </a:r>
            <a:r>
              <a:rPr i="1" lang="en">
                <a:highlight>
                  <a:srgbClr val="E4005C"/>
                </a:highlight>
              </a:rPr>
              <a:t>Input</a:t>
            </a:r>
            <a:endParaRPr i="1">
              <a:highlight>
                <a:srgbClr val="E4005C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/>
              <a:t>—Simon Sinek, probably</a:t>
            </a:r>
            <a:endParaRPr i="1"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Strategy Tip #1: Improve Planning Accuracy with</a:t>
            </a:r>
            <a:r>
              <a:rPr lang="en"/>
              <a:t> </a:t>
            </a:r>
            <a:r>
              <a:rPr i="1" lang="en">
                <a:highlight>
                  <a:srgbClr val="E4005C"/>
                </a:highlight>
              </a:rPr>
              <a:t>r</a:t>
            </a:r>
            <a:r>
              <a:rPr i="1" lang="en">
                <a:highlight>
                  <a:srgbClr val="E4005C"/>
                </a:highlight>
              </a:rPr>
              <a:t>eliable</a:t>
            </a:r>
            <a:r>
              <a:rPr lang="en"/>
              <a:t> and </a:t>
            </a:r>
            <a:r>
              <a:rPr i="1" lang="en">
                <a:highlight>
                  <a:srgbClr val="E4005C"/>
                </a:highlight>
              </a:rPr>
              <a:t>consistent</a:t>
            </a:r>
            <a:r>
              <a:rPr lang="en"/>
              <a:t> behavior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want to be ON TIME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must be on time </a:t>
            </a:r>
            <a:r>
              <a:rPr i="1" lang="en">
                <a:highlight>
                  <a:srgbClr val="E4005C"/>
                </a:highlight>
              </a:rPr>
              <a:t>EVERY DAY</a:t>
            </a:r>
            <a:endParaRPr i="1">
              <a:highlight>
                <a:srgbClr val="E4005C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0726" y="271263"/>
            <a:ext cx="3722550" cy="460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HEROICS!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50"/>
              <a:t>“</a:t>
            </a:r>
            <a:r>
              <a:rPr lang="en" sz="3550"/>
              <a:t>The difference between experts and beginners is that experts find more ways to reward themselves while they work.</a:t>
            </a:r>
            <a:endParaRPr sz="35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50">
                <a:solidFill>
                  <a:srgbClr val="005AE1"/>
                </a:solidFill>
              </a:rPr>
              <a:t>Experts are not more disciplined,</a:t>
            </a:r>
            <a:r>
              <a:rPr lang="en" sz="3550"/>
              <a:t> </a:t>
            </a:r>
            <a:r>
              <a:rPr lang="en" sz="3550">
                <a:solidFill>
                  <a:srgbClr val="E4005C"/>
                </a:solidFill>
              </a:rPr>
              <a:t>they just found more ways to win.”</a:t>
            </a:r>
            <a:endParaRPr sz="3550">
              <a:solidFill>
                <a:srgbClr val="E4005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—</a:t>
            </a:r>
            <a:r>
              <a:rPr lang="en" sz="2200"/>
              <a:t>Alex Hormozi</a:t>
            </a:r>
            <a:endParaRPr sz="2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find your optimal PRODUCTIVITY?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Paying Clients Judge Engineering primarily by their </a:t>
            </a:r>
            <a:r>
              <a:rPr i="1" lang="en">
                <a:highlight>
                  <a:srgbClr val="005AE1"/>
                </a:highlight>
              </a:rPr>
              <a:t>ability to deliver on their expectations </a:t>
            </a:r>
            <a:r>
              <a:rPr i="1" lang="en">
                <a:highlight>
                  <a:srgbClr val="E4005C"/>
                </a:highlight>
              </a:rPr>
              <a:t>and the quality of their communication when they don’t</a:t>
            </a:r>
            <a:endParaRPr i="1">
              <a:highlight>
                <a:srgbClr val="E4005C"/>
              </a:highligh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Accuracy</a:t>
            </a:r>
            <a:endParaRPr/>
          </a:p>
        </p:txBody>
      </p:sp>
      <p:sp>
        <p:nvSpPr>
          <p:cNvPr id="156" name="Google Shape;156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Set a time limit (e.g. 1 week)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Make a list. Finishing everything on the list is 10/10.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Do exactly what you said you would (and little else)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STOP</a:t>
            </a:r>
            <a:r>
              <a:rPr lang="en"/>
              <a:t> the list when discovering 10/10 would be counterproductive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STOP </a:t>
            </a:r>
            <a:r>
              <a:rPr lang="en"/>
              <a:t>if the list changes before you got past 5/10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REDUCE </a:t>
            </a:r>
            <a:r>
              <a:rPr lang="en"/>
              <a:t>the time limit for subsequent rounds for scores &lt;8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INCREASE </a:t>
            </a:r>
            <a:r>
              <a:rPr lang="en"/>
              <a:t>time limit when you reach 10/10 twice in a day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Let everyone know you are course correcting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2301413"/>
            <a:ext cx="8520600" cy="15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430">
                <a:solidFill>
                  <a:schemeClr val="lt1"/>
                </a:solidFill>
              </a:rPr>
              <a:t>Engineering Leadership Coach</a:t>
            </a:r>
            <a:endParaRPr sz="243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2430">
                <a:solidFill>
                  <a:schemeClr val="lt1"/>
                </a:solidFill>
              </a:rPr>
              <a:t>➡ Empowering engineering leaders to master </a:t>
            </a:r>
            <a:r>
              <a:rPr i="1" lang="en" sz="2430">
                <a:solidFill>
                  <a:schemeClr val="lt1"/>
                </a:solidFill>
                <a:highlight>
                  <a:srgbClr val="E4005C"/>
                </a:highlight>
              </a:rPr>
              <a:t>PRODUCTIVE leadership</a:t>
            </a:r>
            <a:r>
              <a:rPr lang="en" sz="2430">
                <a:solidFill>
                  <a:schemeClr val="lt1"/>
                </a:solidFill>
              </a:rPr>
              <a:t> </a:t>
            </a:r>
            <a:endParaRPr sz="2940">
              <a:solidFill>
                <a:schemeClr val="lt1"/>
              </a:solidFill>
            </a:endParaRPr>
          </a:p>
        </p:txBody>
      </p:sp>
      <p:sp>
        <p:nvSpPr>
          <p:cNvPr id="64" name="Google Shape;64;p14"/>
          <p:cNvSpPr txBox="1"/>
          <p:nvPr>
            <p:ph idx="4294967295" type="title"/>
          </p:nvPr>
        </p:nvSpPr>
        <p:spPr>
          <a:xfrm>
            <a:off x="311700" y="129438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am I?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“We learn who we are in practice, not in theory.”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—Herminia Ibarra</a:t>
            </a:r>
            <a:endParaRPr sz="2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Strategy Tip #2: Incentivise engagement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minimise burnout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 your team to </a:t>
            </a:r>
            <a:r>
              <a:rPr i="1" lang="en">
                <a:highlight>
                  <a:srgbClr val="E4005C"/>
                </a:highlight>
              </a:rPr>
              <a:t>process</a:t>
            </a:r>
            <a:r>
              <a:rPr lang="en"/>
              <a:t> and </a:t>
            </a:r>
            <a:r>
              <a:rPr i="1" lang="en">
                <a:highlight>
                  <a:srgbClr val="E4005C"/>
                </a:highlight>
              </a:rPr>
              <a:t>prevent</a:t>
            </a:r>
            <a:r>
              <a:rPr lang="en"/>
              <a:t> </a:t>
            </a:r>
            <a:r>
              <a:rPr lang="en">
                <a:solidFill>
                  <a:srgbClr val="005AE1"/>
                </a:solidFill>
              </a:rPr>
              <a:t>burnout</a:t>
            </a:r>
            <a:endParaRPr>
              <a:solidFill>
                <a:srgbClr val="005AE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“Prior studies have examined burnout and engagement, however few studies have investigated their consequences. [...] The researchers here sought to fill that gap: they wanted to understand whether there’s a relationship between three factors—</a:t>
            </a:r>
            <a:r>
              <a:rPr i="1" lang="en" sz="2400">
                <a:highlight>
                  <a:srgbClr val="E4005C"/>
                </a:highlight>
              </a:rPr>
              <a:t>leadership support</a:t>
            </a:r>
            <a:r>
              <a:rPr lang="en" sz="2400"/>
              <a:t>, </a:t>
            </a:r>
            <a:r>
              <a:rPr i="1" lang="en" sz="2400">
                <a:highlight>
                  <a:srgbClr val="E4005C"/>
                </a:highlight>
              </a:rPr>
              <a:t>organizational culture</a:t>
            </a:r>
            <a:r>
              <a:rPr lang="en" sz="2400"/>
              <a:t>, and </a:t>
            </a:r>
            <a:r>
              <a:rPr i="1" lang="en" sz="2400">
                <a:highlight>
                  <a:srgbClr val="E4005C"/>
                </a:highlight>
              </a:rPr>
              <a:t>opportunities to learn</a:t>
            </a:r>
            <a:r>
              <a:rPr lang="en" sz="2400"/>
              <a:t>—and </a:t>
            </a:r>
            <a:r>
              <a:rPr i="1" lang="en" sz="2400">
                <a:highlight>
                  <a:srgbClr val="005AE1"/>
                </a:highlight>
              </a:rPr>
              <a:t>burnout</a:t>
            </a:r>
            <a:r>
              <a:rPr lang="en" sz="2400"/>
              <a:t>, </a:t>
            </a:r>
            <a:r>
              <a:rPr i="1" lang="en" sz="2400">
                <a:highlight>
                  <a:srgbClr val="005AE1"/>
                </a:highlight>
              </a:rPr>
              <a:t>engagement</a:t>
            </a:r>
            <a:r>
              <a:rPr lang="en" sz="2400"/>
              <a:t>, or developers’ </a:t>
            </a:r>
            <a:r>
              <a:rPr i="1" lang="en" sz="2400">
                <a:highlight>
                  <a:srgbClr val="005AE1"/>
                </a:highlight>
              </a:rPr>
              <a:t>intention to stay</a:t>
            </a:r>
            <a:r>
              <a:rPr lang="en" sz="2400"/>
              <a:t>. “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—Abi Noda, Predicting developer attrition;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Predicting Attrition among Software Professionals: Antecedents and Consequences of Burnout and Engagement</a:t>
            </a:r>
            <a:endParaRPr sz="1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b="1" i="1" lang="en" sz="2600">
                <a:highlight>
                  <a:srgbClr val="E4005C"/>
                </a:highlight>
              </a:rPr>
              <a:t>Leadership Support</a:t>
            </a:r>
            <a:r>
              <a:rPr lang="en" sz="2600"/>
              <a:t> helps reduce BURNOUT, but does not affect ENGAGEMENT much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b="1" i="1" lang="en" sz="2600">
                <a:highlight>
                  <a:srgbClr val="E4005C"/>
                </a:highlight>
              </a:rPr>
              <a:t>Culture</a:t>
            </a:r>
            <a:r>
              <a:rPr lang="en" sz="2600"/>
              <a:t> influences ENGAGEMENT the most, has impact on (lessening) BURNOUT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b="1" i="1" lang="en" sz="2600">
                <a:highlight>
                  <a:srgbClr val="E4005C"/>
                </a:highlight>
              </a:rPr>
              <a:t>Opportunities to learn</a:t>
            </a:r>
            <a:r>
              <a:rPr lang="en" sz="2600"/>
              <a:t> heavily improve ENGAGEMENT</a:t>
            </a:r>
            <a:endParaRPr sz="2600"/>
          </a:p>
        </p:txBody>
      </p:sp>
      <p:sp>
        <p:nvSpPr>
          <p:cNvPr id="182" name="Google Shape;18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Findings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7"/>
          <p:cNvSpPr txBox="1"/>
          <p:nvPr>
            <p:ph type="ctrTitle"/>
          </p:nvPr>
        </p:nvSpPr>
        <p:spPr>
          <a:xfrm>
            <a:off x="311700" y="584338"/>
            <a:ext cx="8520600" cy="295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Optimise for Performance at the LEVEL which consistently avoids Burnout</a:t>
            </a:r>
            <a:endParaRPr/>
          </a:p>
        </p:txBody>
      </p:sp>
      <p:sp>
        <p:nvSpPr>
          <p:cNvPr id="188" name="Google Shape;188;p37"/>
          <p:cNvSpPr txBox="1"/>
          <p:nvPr>
            <p:ph idx="1" type="subTitle"/>
          </p:nvPr>
        </p:nvSpPr>
        <p:spPr>
          <a:xfrm>
            <a:off x="311700" y="3586565"/>
            <a:ext cx="8520600" cy="9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TL;DR: High standard, but NO HEROICS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Strategy Tip #3: Your high-ticket offer manages the most risk for the client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Money is an Exchange of Trust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Profit Margins go to the Party that manages the </a:t>
            </a:r>
            <a:r>
              <a:rPr i="1" lang="en">
                <a:highlight>
                  <a:srgbClr val="E4005C"/>
                </a:highlight>
              </a:rPr>
              <a:t>MOST RISK</a:t>
            </a:r>
            <a:endParaRPr i="1">
              <a:highlight>
                <a:srgbClr val="E4005C"/>
              </a:highligh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Value is not just </a:t>
            </a:r>
            <a:r>
              <a:rPr i="1" lang="en">
                <a:highlight>
                  <a:srgbClr val="005AE1"/>
                </a:highlight>
              </a:rPr>
              <a:t>CREATED</a:t>
            </a:r>
            <a:endParaRPr i="1">
              <a:highlight>
                <a:srgbClr val="005AE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</a:t>
            </a:r>
            <a:r>
              <a:rPr i="1" lang="en">
                <a:highlight>
                  <a:srgbClr val="E4005C"/>
                </a:highlight>
              </a:rPr>
              <a:t>VALIDATED</a:t>
            </a:r>
            <a:endParaRPr i="1">
              <a:highlight>
                <a:srgbClr val="E4005C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Engineers have never had the opportunity to work in a high performing team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20"/>
              <a:t>M</a:t>
            </a:r>
            <a:r>
              <a:rPr lang="en" sz="3820"/>
              <a:t>ost </a:t>
            </a:r>
            <a:r>
              <a:rPr i="1" lang="en" sz="3820">
                <a:highlight>
                  <a:srgbClr val="005AE1"/>
                </a:highlight>
              </a:rPr>
              <a:t>VALUE</a:t>
            </a:r>
            <a:r>
              <a:rPr lang="en" sz="3820"/>
              <a:t> to the Client?</a:t>
            </a:r>
            <a:endParaRPr sz="3820"/>
          </a:p>
        </p:txBody>
      </p:sp>
      <p:sp>
        <p:nvSpPr>
          <p:cNvPr id="214" name="Google Shape;214;p42"/>
          <p:cNvSpPr txBox="1"/>
          <p:nvPr>
            <p:ph idx="1" type="body"/>
          </p:nvPr>
        </p:nvSpPr>
        <p:spPr>
          <a:xfrm>
            <a:off x="311700" y="1152475"/>
            <a:ext cx="271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highlight>
                  <a:srgbClr val="005AE1"/>
                </a:highlight>
                <a:latin typeface="Roboto"/>
                <a:ea typeface="Roboto"/>
                <a:cs typeface="Roboto"/>
                <a:sym typeface="Roboto"/>
              </a:rPr>
              <a:t>A</a:t>
            </a:r>
            <a:endParaRPr sz="4000">
              <a:highlight>
                <a:srgbClr val="005AE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220">
                <a:latin typeface="Roboto"/>
                <a:ea typeface="Roboto"/>
                <a:cs typeface="Roboto"/>
                <a:sym typeface="Roboto"/>
              </a:rPr>
              <a:t>Delivered</a:t>
            </a:r>
            <a:endParaRPr b="1" sz="322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3220">
                <a:latin typeface="Roboto"/>
                <a:ea typeface="Roboto"/>
                <a:cs typeface="Roboto"/>
                <a:sym typeface="Roboto"/>
              </a:rPr>
              <a:t>Software</a:t>
            </a:r>
            <a:endParaRPr b="1" sz="322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42"/>
          <p:cNvSpPr txBox="1"/>
          <p:nvPr>
            <p:ph idx="1" type="body"/>
          </p:nvPr>
        </p:nvSpPr>
        <p:spPr>
          <a:xfrm>
            <a:off x="3214050" y="1152475"/>
            <a:ext cx="271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highlight>
                  <a:srgbClr val="005AE1"/>
                </a:highlight>
                <a:latin typeface="Roboto"/>
                <a:ea typeface="Roboto"/>
                <a:cs typeface="Roboto"/>
                <a:sym typeface="Roboto"/>
              </a:rPr>
              <a:t>B</a:t>
            </a:r>
            <a:endParaRPr sz="4000">
              <a:highlight>
                <a:srgbClr val="005AE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220">
                <a:latin typeface="Roboto"/>
                <a:ea typeface="Roboto"/>
                <a:cs typeface="Roboto"/>
                <a:sym typeface="Roboto"/>
              </a:rPr>
              <a:t>Higher</a:t>
            </a:r>
            <a:endParaRPr b="1" sz="322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20">
                <a:latin typeface="Roboto"/>
                <a:ea typeface="Roboto"/>
                <a:cs typeface="Roboto"/>
                <a:sym typeface="Roboto"/>
              </a:rPr>
              <a:t>Conversion</a:t>
            </a:r>
            <a:endParaRPr b="1" sz="322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3220">
                <a:latin typeface="Roboto"/>
                <a:ea typeface="Roboto"/>
                <a:cs typeface="Roboto"/>
                <a:sym typeface="Roboto"/>
              </a:rPr>
              <a:t>Rates</a:t>
            </a:r>
            <a:endParaRPr b="1" sz="322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42"/>
          <p:cNvSpPr txBox="1"/>
          <p:nvPr>
            <p:ph idx="1" type="body"/>
          </p:nvPr>
        </p:nvSpPr>
        <p:spPr>
          <a:xfrm>
            <a:off x="6164400" y="1152475"/>
            <a:ext cx="271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highlight>
                  <a:srgbClr val="005AE1"/>
                </a:highlight>
                <a:latin typeface="Roboto"/>
                <a:ea typeface="Roboto"/>
                <a:cs typeface="Roboto"/>
                <a:sym typeface="Roboto"/>
              </a:rPr>
              <a:t>C</a:t>
            </a:r>
            <a:endParaRPr sz="4000">
              <a:highlight>
                <a:srgbClr val="005AE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220">
                <a:latin typeface="Roboto"/>
                <a:ea typeface="Roboto"/>
                <a:cs typeface="Roboto"/>
                <a:sym typeface="Roboto"/>
              </a:rPr>
              <a:t>Guaranteed</a:t>
            </a:r>
            <a:endParaRPr b="1" sz="322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3220">
                <a:latin typeface="Roboto"/>
                <a:ea typeface="Roboto"/>
                <a:cs typeface="Roboto"/>
                <a:sym typeface="Roboto"/>
              </a:rPr>
              <a:t>Maintenance</a:t>
            </a:r>
            <a:endParaRPr sz="3400">
              <a:highlight>
                <a:srgbClr val="005AE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20"/>
              <a:t>Most </a:t>
            </a:r>
            <a:r>
              <a:rPr i="1" lang="en" sz="3820">
                <a:highlight>
                  <a:srgbClr val="E4005C"/>
                </a:highlight>
              </a:rPr>
              <a:t>RISK</a:t>
            </a:r>
            <a:r>
              <a:rPr lang="en" sz="3820"/>
              <a:t> to the Client?</a:t>
            </a:r>
            <a:endParaRPr sz="3820"/>
          </a:p>
        </p:txBody>
      </p:sp>
      <p:sp>
        <p:nvSpPr>
          <p:cNvPr id="222" name="Google Shape;222;p43"/>
          <p:cNvSpPr txBox="1"/>
          <p:nvPr>
            <p:ph idx="1" type="body"/>
          </p:nvPr>
        </p:nvSpPr>
        <p:spPr>
          <a:xfrm>
            <a:off x="311700" y="1152475"/>
            <a:ext cx="271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highlight>
                  <a:srgbClr val="E4005C"/>
                </a:highlight>
                <a:latin typeface="Roboto"/>
                <a:ea typeface="Roboto"/>
                <a:cs typeface="Roboto"/>
                <a:sym typeface="Roboto"/>
              </a:rPr>
              <a:t>A</a:t>
            </a:r>
            <a:endParaRPr sz="4000">
              <a:highlight>
                <a:srgbClr val="E4005C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220">
                <a:latin typeface="Roboto"/>
                <a:ea typeface="Roboto"/>
                <a:cs typeface="Roboto"/>
                <a:sym typeface="Roboto"/>
              </a:rPr>
              <a:t>Uncertain</a:t>
            </a:r>
            <a:endParaRPr b="1" sz="322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20">
                <a:latin typeface="Roboto"/>
                <a:ea typeface="Roboto"/>
                <a:cs typeface="Roboto"/>
                <a:sym typeface="Roboto"/>
              </a:rPr>
              <a:t>Delivery Date</a:t>
            </a:r>
            <a:endParaRPr b="1" sz="322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43"/>
          <p:cNvSpPr txBox="1"/>
          <p:nvPr>
            <p:ph idx="1" type="body"/>
          </p:nvPr>
        </p:nvSpPr>
        <p:spPr>
          <a:xfrm>
            <a:off x="3214050" y="1152475"/>
            <a:ext cx="271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highlight>
                  <a:srgbClr val="E4005C"/>
                </a:highlight>
                <a:latin typeface="Roboto"/>
                <a:ea typeface="Roboto"/>
                <a:cs typeface="Roboto"/>
                <a:sym typeface="Roboto"/>
              </a:rPr>
              <a:t>B</a:t>
            </a:r>
            <a:endParaRPr sz="4000">
              <a:highlight>
                <a:srgbClr val="E4005C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220">
                <a:latin typeface="Roboto"/>
                <a:ea typeface="Roboto"/>
                <a:cs typeface="Roboto"/>
                <a:sym typeface="Roboto"/>
              </a:rPr>
              <a:t>Uncertain</a:t>
            </a:r>
            <a:endParaRPr b="1" sz="322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20">
                <a:latin typeface="Roboto"/>
                <a:ea typeface="Roboto"/>
                <a:cs typeface="Roboto"/>
                <a:sym typeface="Roboto"/>
              </a:rPr>
              <a:t>Cost</a:t>
            </a:r>
            <a:endParaRPr b="1" sz="322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43"/>
          <p:cNvSpPr txBox="1"/>
          <p:nvPr>
            <p:ph idx="1" type="body"/>
          </p:nvPr>
        </p:nvSpPr>
        <p:spPr>
          <a:xfrm>
            <a:off x="6164400" y="1152475"/>
            <a:ext cx="271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highlight>
                  <a:srgbClr val="E4005C"/>
                </a:highlight>
                <a:latin typeface="Roboto"/>
                <a:ea typeface="Roboto"/>
                <a:cs typeface="Roboto"/>
                <a:sym typeface="Roboto"/>
              </a:rPr>
              <a:t>C</a:t>
            </a:r>
            <a:endParaRPr sz="4000">
              <a:highlight>
                <a:srgbClr val="E4005C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220">
                <a:latin typeface="Roboto"/>
                <a:ea typeface="Roboto"/>
                <a:cs typeface="Roboto"/>
                <a:sym typeface="Roboto"/>
              </a:rPr>
              <a:t>Uncertain</a:t>
            </a:r>
            <a:endParaRPr b="1" sz="322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20">
                <a:latin typeface="Roboto"/>
                <a:ea typeface="Roboto"/>
                <a:cs typeface="Roboto"/>
                <a:sym typeface="Roboto"/>
              </a:rPr>
              <a:t>Impact</a:t>
            </a:r>
            <a:endParaRPr b="1" sz="322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20"/>
              <a:t>Best</a:t>
            </a:r>
            <a:r>
              <a:rPr lang="en" sz="3820"/>
              <a:t> </a:t>
            </a:r>
            <a:r>
              <a:rPr i="1" lang="en" sz="3820">
                <a:solidFill>
                  <a:srgbClr val="E4005C"/>
                </a:solidFill>
                <a:highlight>
                  <a:srgbClr val="005AE1"/>
                </a:highlight>
              </a:rPr>
              <a:t>DEAL</a:t>
            </a:r>
            <a:r>
              <a:rPr lang="en" sz="3820"/>
              <a:t>?</a:t>
            </a:r>
            <a:endParaRPr sz="3820"/>
          </a:p>
        </p:txBody>
      </p:sp>
      <p:sp>
        <p:nvSpPr>
          <p:cNvPr id="230" name="Google Shape;230;p44"/>
          <p:cNvSpPr txBox="1"/>
          <p:nvPr>
            <p:ph idx="1" type="body"/>
          </p:nvPr>
        </p:nvSpPr>
        <p:spPr>
          <a:xfrm>
            <a:off x="311700" y="1152475"/>
            <a:ext cx="271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181819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A</a:t>
            </a:r>
            <a:endParaRPr sz="4000">
              <a:solidFill>
                <a:srgbClr val="181819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74">
                <a:latin typeface="Roboto"/>
                <a:ea typeface="Roboto"/>
                <a:cs typeface="Roboto"/>
                <a:sym typeface="Roboto"/>
              </a:rPr>
              <a:t>Uncertain increase to CONVERSIONS</a:t>
            </a:r>
            <a:endParaRPr b="1" sz="2074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74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74">
                <a:latin typeface="Roboto"/>
                <a:ea typeface="Roboto"/>
                <a:cs typeface="Roboto"/>
                <a:sym typeface="Roboto"/>
              </a:rPr>
              <a:t>Variable Cost</a:t>
            </a:r>
            <a:endParaRPr b="1" sz="2074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74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74">
                <a:latin typeface="Roboto"/>
                <a:ea typeface="Roboto"/>
                <a:cs typeface="Roboto"/>
                <a:sym typeface="Roboto"/>
              </a:rPr>
              <a:t>Variable Scope</a:t>
            </a:r>
            <a:endParaRPr b="1" sz="2074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44"/>
          <p:cNvSpPr txBox="1"/>
          <p:nvPr>
            <p:ph idx="1" type="body"/>
          </p:nvPr>
        </p:nvSpPr>
        <p:spPr>
          <a:xfrm>
            <a:off x="3214050" y="1152475"/>
            <a:ext cx="271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181819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B</a:t>
            </a:r>
            <a:endParaRPr sz="4000">
              <a:solidFill>
                <a:srgbClr val="181819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67">
                <a:latin typeface="Roboto"/>
                <a:ea typeface="Roboto"/>
                <a:cs typeface="Roboto"/>
                <a:sym typeface="Roboto"/>
              </a:rPr>
              <a:t>Multiple Attempts</a:t>
            </a:r>
            <a:endParaRPr b="1" sz="2067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67">
                <a:latin typeface="Roboto"/>
                <a:ea typeface="Roboto"/>
                <a:cs typeface="Roboto"/>
                <a:sym typeface="Roboto"/>
              </a:rPr>
              <a:t>At Validating CONVERSION Impact</a:t>
            </a:r>
            <a:endParaRPr b="1" sz="2067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67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67">
                <a:latin typeface="Roboto"/>
                <a:ea typeface="Roboto"/>
                <a:cs typeface="Roboto"/>
                <a:sym typeface="Roboto"/>
              </a:rPr>
              <a:t>Fixed Cost</a:t>
            </a:r>
            <a:endParaRPr b="1" sz="2067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67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67">
                <a:latin typeface="Roboto"/>
                <a:ea typeface="Roboto"/>
                <a:cs typeface="Roboto"/>
                <a:sym typeface="Roboto"/>
              </a:rPr>
              <a:t>Variable Scope</a:t>
            </a:r>
            <a:endParaRPr b="1" sz="2067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44"/>
          <p:cNvSpPr txBox="1"/>
          <p:nvPr>
            <p:ph idx="1" type="body"/>
          </p:nvPr>
        </p:nvSpPr>
        <p:spPr>
          <a:xfrm>
            <a:off x="6164400" y="1152475"/>
            <a:ext cx="271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181819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</a:t>
            </a:r>
            <a:endParaRPr sz="4000">
              <a:solidFill>
                <a:srgbClr val="181819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95">
                <a:latin typeface="Roboto"/>
                <a:ea typeface="Roboto"/>
                <a:cs typeface="Roboto"/>
                <a:sym typeface="Roboto"/>
              </a:rPr>
              <a:t>Commitment to plan/contract</a:t>
            </a:r>
            <a:endParaRPr b="1" sz="2095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95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95">
                <a:latin typeface="Roboto"/>
                <a:ea typeface="Roboto"/>
                <a:cs typeface="Roboto"/>
                <a:sym typeface="Roboto"/>
              </a:rPr>
              <a:t>Variable Cost</a:t>
            </a:r>
            <a:endParaRPr b="1" sz="2095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95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95">
                <a:latin typeface="Roboto"/>
                <a:ea typeface="Roboto"/>
                <a:cs typeface="Roboto"/>
                <a:sym typeface="Roboto"/>
              </a:rPr>
              <a:t>Fixed Scope</a:t>
            </a:r>
            <a:endParaRPr b="1" sz="2095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about Billing…</a:t>
            </a:r>
            <a:endParaRPr/>
          </a:p>
        </p:txBody>
      </p:sp>
      <p:pic>
        <p:nvPicPr>
          <p:cNvPr id="238" name="Google Shape;23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688" y="1170125"/>
            <a:ext cx="509463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</a:t>
            </a:r>
            <a:r>
              <a:rPr i="1" lang="en">
                <a:highlight>
                  <a:srgbClr val="E4005C"/>
                </a:highlight>
              </a:rPr>
              <a:t>pricing</a:t>
            </a:r>
            <a:r>
              <a:rPr lang="en"/>
              <a:t> have to do with </a:t>
            </a:r>
            <a:r>
              <a:rPr i="1" lang="en">
                <a:highlight>
                  <a:srgbClr val="E4005C"/>
                </a:highlight>
              </a:rPr>
              <a:t>iterative development</a:t>
            </a:r>
            <a:r>
              <a:rPr lang="en"/>
              <a:t> and </a:t>
            </a:r>
            <a:r>
              <a:rPr i="1" lang="en">
                <a:highlight>
                  <a:srgbClr val="E4005C"/>
                </a:highlight>
              </a:rPr>
              <a:t>burnout</a:t>
            </a:r>
            <a:r>
              <a:rPr lang="en"/>
              <a:t>?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7"/>
          <p:cNvSpPr txBox="1"/>
          <p:nvPr>
            <p:ph type="title"/>
          </p:nvPr>
        </p:nvSpPr>
        <p:spPr>
          <a:xfrm>
            <a:off x="311700" y="1273700"/>
            <a:ext cx="8520600" cy="270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800">
                <a:highlight>
                  <a:srgbClr val="005AE1"/>
                </a:highlight>
              </a:rPr>
              <a:t>High Ticket Offer</a:t>
            </a:r>
            <a:r>
              <a:rPr lang="en" sz="3800"/>
              <a:t> = Consistent, Engaged Performance to Handle Risk + Burnout Prevention</a:t>
            </a:r>
            <a:endParaRPr sz="3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people love change.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Others don’t.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It only takes one</a:t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person to ignite change.</a:t>
            </a:r>
            <a:endParaRPr sz="6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0"/>
              <a:t>YOU</a:t>
            </a:r>
            <a:endParaRPr sz="18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DAY CHALLENGE</a:t>
            </a:r>
            <a:endParaRPr/>
          </a:p>
        </p:txBody>
      </p:sp>
      <p:sp>
        <p:nvSpPr>
          <p:cNvPr id="269" name="Google Shape;269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0" name="Google Shape;27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07225"/>
            <a:ext cx="3061650" cy="306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0350" y="1507225"/>
            <a:ext cx="3061650" cy="306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ctrTitle"/>
          </p:nvPr>
        </p:nvSpPr>
        <p:spPr>
          <a:xfrm>
            <a:off x="311700" y="382650"/>
            <a:ext cx="8520600" cy="70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🤮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9538" y="932700"/>
            <a:ext cx="4984925" cy="66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grpSp>
        <p:nvGrpSpPr>
          <p:cNvPr id="277" name="Google Shape;277;p52"/>
          <p:cNvGrpSpPr/>
          <p:nvPr/>
        </p:nvGrpSpPr>
        <p:grpSpPr>
          <a:xfrm>
            <a:off x="311700" y="3619225"/>
            <a:ext cx="6127800" cy="1273500"/>
            <a:chOff x="311700" y="3619225"/>
            <a:chExt cx="6127800" cy="1273500"/>
          </a:xfrm>
        </p:grpSpPr>
        <p:sp>
          <p:nvSpPr>
            <p:cNvPr id="278" name="Google Shape;278;p52"/>
            <p:cNvSpPr txBox="1"/>
            <p:nvPr/>
          </p:nvSpPr>
          <p:spPr>
            <a:xfrm>
              <a:off x="1296000" y="3840325"/>
              <a:ext cx="51435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005AE1"/>
                  </a:solidFill>
                  <a:latin typeface="Roboto"/>
                  <a:ea typeface="Roboto"/>
                  <a:cs typeface="Roboto"/>
                  <a:sym typeface="Roboto"/>
                </a:rPr>
                <a:t>Denis Čahuk</a:t>
              </a:r>
              <a:endParaRPr b="1" sz="2400">
                <a:solidFill>
                  <a:srgbClr val="005AE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1800">
                  <a:solidFill>
                    <a:srgbClr val="E4005C"/>
                  </a:solidFill>
                  <a:latin typeface="Roboto"/>
                  <a:ea typeface="Roboto"/>
                  <a:cs typeface="Roboto"/>
                  <a:sym typeface="Roboto"/>
                </a:rPr>
                <a:t>Engineering Leadership Coach</a:t>
              </a:r>
              <a:endParaRPr b="1" i="1" sz="1800">
                <a:solidFill>
                  <a:srgbClr val="E4005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79" name="Google Shape;279;p5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3619225"/>
              <a:ext cx="984300" cy="1273500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280" name="Google Shape;280;p52"/>
          <p:cNvSpPr txBox="1"/>
          <p:nvPr/>
        </p:nvSpPr>
        <p:spPr>
          <a:xfrm>
            <a:off x="3828750" y="164700"/>
            <a:ext cx="5143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5AE1"/>
                </a:solidFill>
                <a:latin typeface="Roboto"/>
                <a:ea typeface="Roboto"/>
                <a:cs typeface="Roboto"/>
                <a:sym typeface="Roboto"/>
              </a:rPr>
              <a:t>LinkedIn: in/deniscahuk/</a:t>
            </a:r>
            <a:endParaRPr b="1" sz="2400">
              <a:solidFill>
                <a:srgbClr val="005AE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E4005C"/>
                </a:solidFill>
                <a:latin typeface="Roboto"/>
                <a:ea typeface="Roboto"/>
                <a:cs typeface="Roboto"/>
                <a:sym typeface="Roboto"/>
              </a:rPr>
              <a:t>Substack: 🔮 Crafting Tech Teams</a:t>
            </a:r>
            <a:endParaRPr b="1" sz="2400">
              <a:solidFill>
                <a:srgbClr val="E400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1" name="Google Shape;281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6987" y="3261124"/>
            <a:ext cx="3595324" cy="163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you’ll take from this</a:t>
            </a:r>
            <a:endParaRPr/>
          </a:p>
        </p:txBody>
      </p:sp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1356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How to build software products with </a:t>
            </a:r>
            <a:r>
              <a:rPr i="1" lang="en" sz="2400">
                <a:highlight>
                  <a:srgbClr val="E4005C"/>
                </a:highlight>
              </a:rPr>
              <a:t>Accurate Planning</a:t>
            </a:r>
            <a:endParaRPr sz="2400"/>
          </a:p>
        </p:txBody>
      </p:sp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2267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How to Nurture </a:t>
            </a:r>
            <a:r>
              <a:rPr i="1" lang="en" sz="2400">
                <a:highlight>
                  <a:srgbClr val="E4005C"/>
                </a:highlight>
              </a:rPr>
              <a:t>Performance</a:t>
            </a:r>
            <a:r>
              <a:rPr lang="en" sz="2400"/>
              <a:t> in Engineering Teams</a:t>
            </a:r>
            <a:endParaRPr i="1" sz="2400">
              <a:highlight>
                <a:srgbClr val="E4005C"/>
              </a:highlight>
            </a:endParaRPr>
          </a:p>
        </p:txBody>
      </p:sp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3178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</a:t>
            </a:r>
            <a:r>
              <a:rPr lang="en" sz="2400"/>
              <a:t>ombine Performance + Accuracy into a </a:t>
            </a:r>
            <a:r>
              <a:rPr i="1" lang="en" sz="2400">
                <a:highlight>
                  <a:srgbClr val="E4005C"/>
                </a:highlight>
              </a:rPr>
              <a:t>High-Ticket Offer</a:t>
            </a:r>
            <a:endParaRPr i="1" sz="2400">
              <a:highlight>
                <a:srgbClr val="E4005C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A client with a </a:t>
            </a:r>
            <a:r>
              <a:rPr i="1" lang="en" sz="3800">
                <a:solidFill>
                  <a:srgbClr val="E4005C"/>
                </a:solidFill>
              </a:rPr>
              <a:t>risky project</a:t>
            </a:r>
            <a:r>
              <a:rPr lang="en" sz="3800"/>
              <a:t> serviced by a </a:t>
            </a:r>
            <a:r>
              <a:rPr i="1" lang="en" sz="3800">
                <a:solidFill>
                  <a:srgbClr val="005AE1"/>
                </a:solidFill>
              </a:rPr>
              <a:t>burnt out team</a:t>
            </a:r>
            <a:r>
              <a:rPr lang="en" sz="3800"/>
              <a:t> will confuse the lack of impact in their strategy with the perceived incompetence of the team, thus demanding a </a:t>
            </a:r>
            <a:r>
              <a:rPr i="1" lang="en" sz="3800">
                <a:highlight>
                  <a:srgbClr val="E4005C"/>
                </a:highlight>
              </a:rPr>
              <a:t>lower price</a:t>
            </a:r>
            <a:r>
              <a:rPr lang="en" sz="3800"/>
              <a:t>.</a:t>
            </a:r>
            <a:endParaRPr sz="3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ctrTitle"/>
          </p:nvPr>
        </p:nvSpPr>
        <p:spPr>
          <a:xfrm>
            <a:off x="311700" y="299275"/>
            <a:ext cx="8520600" cy="376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Athletes achieve high performance by finding the </a:t>
            </a:r>
            <a:r>
              <a:rPr i="1" lang="en">
                <a:highlight>
                  <a:srgbClr val="E4005C"/>
                </a:highlight>
              </a:rPr>
              <a:t>optimal growth</a:t>
            </a:r>
            <a:r>
              <a:rPr lang="en"/>
              <a:t> progression while preventing </a:t>
            </a:r>
            <a:r>
              <a:rPr i="1" lang="en">
                <a:highlight>
                  <a:srgbClr val="E4005C"/>
                </a:highlight>
              </a:rPr>
              <a:t>ALL INJURY</a:t>
            </a:r>
            <a:endParaRPr i="1">
              <a:highlight>
                <a:srgbClr val="E4005C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ctrTitle"/>
          </p:nvPr>
        </p:nvSpPr>
        <p:spPr>
          <a:xfrm>
            <a:off x="311700" y="636788"/>
            <a:ext cx="8520600" cy="163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Worst Offender</a:t>
            </a:r>
            <a:endParaRPr/>
          </a:p>
        </p:txBody>
      </p:sp>
      <p:sp>
        <p:nvSpPr>
          <p:cNvPr id="99" name="Google Shape;99;p20"/>
          <p:cNvSpPr txBox="1"/>
          <p:nvPr>
            <p:ph idx="1" type="subTitle"/>
          </p:nvPr>
        </p:nvSpPr>
        <p:spPr>
          <a:xfrm>
            <a:off x="311700" y="2175113"/>
            <a:ext cx="8520600" cy="23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800">
                <a:solidFill>
                  <a:schemeClr val="lt1"/>
                </a:solidFill>
                <a:highlight>
                  <a:srgbClr val="E4005C"/>
                </a:highlight>
              </a:rPr>
              <a:t>Hourly Billing</a:t>
            </a:r>
            <a:endParaRPr i="1" sz="4800">
              <a:solidFill>
                <a:schemeClr val="lt1"/>
              </a:solidFill>
              <a:highlight>
                <a:srgbClr val="E4005C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800">
                <a:solidFill>
                  <a:schemeClr val="lt1"/>
                </a:solidFill>
              </a:rPr>
              <a:t>+</a:t>
            </a:r>
            <a:endParaRPr i="1" sz="4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800">
                <a:solidFill>
                  <a:schemeClr val="lt1"/>
                </a:solidFill>
                <a:highlight>
                  <a:srgbClr val="E4005C"/>
                </a:highlight>
              </a:rPr>
              <a:t>SCRUM(fall)</a:t>
            </a:r>
            <a:endParaRPr i="1" sz="4800">
              <a:solidFill>
                <a:schemeClr val="lt1"/>
              </a:solidFill>
              <a:highlight>
                <a:srgbClr val="E4005C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TICKET OFFER</a:t>
            </a:r>
            <a:r>
              <a:rPr lang="en"/>
              <a:t> = </a:t>
            </a:r>
            <a:r>
              <a:rPr lang="en"/>
              <a:t>HOURLY RATE x HOURS</a:t>
            </a:r>
            <a:endParaRPr/>
          </a:p>
        </p:txBody>
      </p:sp>
      <p:sp>
        <p:nvSpPr>
          <p:cNvPr id="105" name="Google Shape;105;p21"/>
          <p:cNvSpPr txBox="1"/>
          <p:nvPr>
            <p:ph idx="1" type="subTitle"/>
          </p:nvPr>
        </p:nvSpPr>
        <p:spPr>
          <a:xfrm>
            <a:off x="311700" y="2834125"/>
            <a:ext cx="8520600" cy="21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+"/>
            </a:pPr>
            <a:r>
              <a:rPr lang="en"/>
              <a:t>???</a:t>
            </a:r>
            <a:endParaRPr/>
          </a:p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+"/>
            </a:pPr>
            <a:r>
              <a:rPr lang="en"/>
              <a:t>???</a:t>
            </a:r>
            <a:endParaRPr/>
          </a:p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+"/>
            </a:pPr>
            <a:r>
              <a:rPr i="1" lang="en">
                <a:solidFill>
                  <a:schemeClr val="lt2"/>
                </a:solidFill>
                <a:highlight>
                  <a:srgbClr val="E4005C"/>
                </a:highlight>
              </a:rPr>
              <a:t>Happy clients?</a:t>
            </a:r>
            <a:endParaRPr i="1">
              <a:solidFill>
                <a:schemeClr val="lt2"/>
              </a:solidFill>
              <a:highlight>
                <a:srgbClr val="E4005C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